
<file path=[Content_Types].xml><?xml version="1.0" encoding="utf-8"?>
<Types xmlns="http://schemas.openxmlformats.org/package/2006/content-types">
  <Default Extension="jpe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81" r:id="rId2"/>
    <p:sldId id="364" r:id="rId3"/>
    <p:sldId id="357" r:id="rId4"/>
    <p:sldId id="367" r:id="rId5"/>
    <p:sldId id="368" r:id="rId6"/>
    <p:sldId id="369" r:id="rId7"/>
    <p:sldId id="371" r:id="rId8"/>
    <p:sldId id="373" r:id="rId9"/>
    <p:sldId id="374" r:id="rId10"/>
    <p:sldId id="375" r:id="rId11"/>
    <p:sldId id="376" r:id="rId12"/>
    <p:sldId id="377" r:id="rId13"/>
    <p:sldId id="378" r:id="rId14"/>
    <p:sldId id="355" r:id="rId15"/>
    <p:sldId id="362" r:id="rId16"/>
    <p:sldId id="379" r:id="rId17"/>
    <p:sldId id="380" r:id="rId18"/>
    <p:sldId id="381" r:id="rId19"/>
    <p:sldId id="382" r:id="rId20"/>
    <p:sldId id="383" r:id="rId21"/>
    <p:sldId id="384" r:id="rId22"/>
    <p:sldId id="386" r:id="rId23"/>
    <p:sldId id="385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52F990E-716F-469E-ACEE-0CF037B91866}">
          <p14:sldIdLst>
            <p14:sldId id="281"/>
            <p14:sldId id="364"/>
            <p14:sldId id="357"/>
            <p14:sldId id="367"/>
            <p14:sldId id="368"/>
            <p14:sldId id="369"/>
            <p14:sldId id="371"/>
            <p14:sldId id="373"/>
            <p14:sldId id="374"/>
            <p14:sldId id="375"/>
            <p14:sldId id="376"/>
            <p14:sldId id="377"/>
            <p14:sldId id="378"/>
            <p14:sldId id="355"/>
            <p14:sldId id="362"/>
            <p14:sldId id="379"/>
            <p14:sldId id="380"/>
            <p14:sldId id="381"/>
            <p14:sldId id="382"/>
            <p14:sldId id="383"/>
            <p14:sldId id="384"/>
            <p14:sldId id="386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  <p14:section name="无标题节" id="{8F2EA015-A535-43C8-A646-2338D85CDC00}">
          <p14:sldIdLst/>
        </p14:section>
      </p14:sectionLst>
    </p:ex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DB"/>
    <a:srgbClr val="29323F"/>
    <a:srgbClr val="F9F9FA"/>
    <a:srgbClr val="FAF9FA"/>
    <a:srgbClr val="FFFFFF"/>
    <a:srgbClr val="304371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5238" autoAdjust="0"/>
  </p:normalViewPr>
  <p:slideViewPr>
    <p:cSldViewPr snapToGrid="0" showGuides="1">
      <p:cViewPr varScale="1">
        <p:scale>
          <a:sx n="63" d="100"/>
          <a:sy n="63" d="100"/>
        </p:scale>
        <p:origin x="51" y="1164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dirty="0">
                <a:latin typeface="Helvetica Neue"/>
              </a:rPr>
              <a:t>Clustering Algorithms Accuracy</a:t>
            </a:r>
            <a:r>
              <a:rPr lang="en-US" altLang="zh-CN" sz="1200" baseline="0" dirty="0">
                <a:latin typeface="Helvetica Neue"/>
              </a:rPr>
              <a:t> </a:t>
            </a:r>
            <a:r>
              <a:rPr lang="en-US" altLang="zh-CN" sz="1200" dirty="0">
                <a:latin typeface="Helvetica Neue"/>
              </a:rPr>
              <a:t>Performance</a:t>
            </a:r>
            <a:endParaRPr lang="zh-CN" altLang="en-US" sz="1200" dirty="0">
              <a:latin typeface="Helvetica Neue"/>
            </a:endParaRPr>
          </a:p>
        </c:rich>
      </c:tx>
      <c:layout>
        <c:manualLayout>
          <c:xMode val="edge"/>
          <c:yMode val="edge"/>
          <c:x val="0.20968003772668162"/>
          <c:y val="1.246812667478262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59146576732355"/>
          <c:y val="0.21826117411563986"/>
          <c:w val="0.81490889863812399"/>
          <c:h val="0.650094947681488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for t1 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636226449681297E-17"/>
                  <c:y val="2.7765036953733828E-2"/>
                </c:manualLayout>
              </c:layout>
              <c:tx>
                <c:rich>
                  <a:bodyPr/>
                  <a:lstStyle/>
                  <a:p>
                    <a:fld id="{47240CD6-ECDC-482E-9E93-8B0A4FB32442}" type="VALUE">
                      <a:rPr lang="en-US" altLang="zh-CN" sz="800"/>
                      <a:pPr/>
                      <a:t>[值]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C13-4F2C-A405-9F29726C75D2}"/>
                </c:ext>
              </c:extLst>
            </c:dLbl>
            <c:dLbl>
              <c:idx val="1"/>
              <c:layout>
                <c:manualLayout>
                  <c:x val="0"/>
                  <c:y val="2.7765036953733828E-2"/>
                </c:manualLayout>
              </c:layout>
              <c:tx>
                <c:rich>
                  <a:bodyPr/>
                  <a:lstStyle/>
                  <a:p>
                    <a:fld id="{4D42DD17-5659-4F73-B4DA-64D6C9748F92}" type="VALUE">
                      <a:rPr lang="en-US" altLang="zh-CN" sz="800"/>
                      <a:pPr/>
                      <a:t>[值]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13-4F2C-A405-9F29726C75D2}"/>
                </c:ext>
              </c:extLst>
            </c:dLbl>
            <c:dLbl>
              <c:idx val="2"/>
              <c:layout>
                <c:manualLayout>
                  <c:x val="0"/>
                  <c:y val="2.22120295629870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13-4F2C-A405-9F29726C75D2}"/>
                </c:ext>
              </c:extLst>
            </c:dLbl>
            <c:dLbl>
              <c:idx val="3"/>
              <c:layout>
                <c:manualLayout>
                  <c:x val="3.629764065335753E-3"/>
                  <c:y val="4.4424059125974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784171942209578E-2"/>
                      <c:h val="9.77884601510505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C13-4F2C-A405-9F29726C7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K-means</c:v>
                </c:pt>
                <c:pt idx="1">
                  <c:v>DBSCAN</c:v>
                </c:pt>
                <c:pt idx="2">
                  <c:v>Mean-shift</c:v>
                </c:pt>
                <c:pt idx="3">
                  <c:v>Gaussian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0.88571428571428568</c:v>
                </c:pt>
                <c:pt idx="1">
                  <c:v>0.62857142857142856</c:v>
                </c:pt>
                <c:pt idx="2">
                  <c:v>0.88571428571428568</c:v>
                </c:pt>
                <c:pt idx="3">
                  <c:v>0.91428571428571426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13-4F2C-A405-9F29726C75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 for t2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7765036953733828E-2"/>
                </c:manualLayout>
              </c:layout>
              <c:tx>
                <c:rich>
                  <a:bodyPr/>
                  <a:lstStyle/>
                  <a:p>
                    <a:fld id="{6710B978-4C58-49DD-B386-6B0A90CB1A00}" type="VALUE">
                      <a:rPr lang="en-US" altLang="zh-CN" sz="800"/>
                      <a:pPr/>
                      <a:t>[值]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C13-4F2C-A405-9F29726C75D2}"/>
                </c:ext>
              </c:extLst>
            </c:dLbl>
            <c:dLbl>
              <c:idx val="1"/>
              <c:layout>
                <c:manualLayout>
                  <c:x val="0"/>
                  <c:y val="3.3318044344480595E-2"/>
                </c:manualLayout>
              </c:layout>
              <c:tx>
                <c:rich>
                  <a:bodyPr/>
                  <a:lstStyle/>
                  <a:p>
                    <a:fld id="{A272FD96-5D49-4EB4-AC29-85ABA400FA36}" type="VALUE">
                      <a:rPr lang="en-US" altLang="zh-CN" sz="800"/>
                      <a:pPr/>
                      <a:t>[值]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C13-4F2C-A405-9F29726C75D2}"/>
                </c:ext>
              </c:extLst>
            </c:dLbl>
            <c:dLbl>
              <c:idx val="2"/>
              <c:layout>
                <c:manualLayout>
                  <c:x val="-3.629764065335753E-3"/>
                  <c:y val="3.33180443444805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13-4F2C-A405-9F29726C75D2}"/>
                </c:ext>
              </c:extLst>
            </c:dLbl>
            <c:dLbl>
              <c:idx val="3"/>
              <c:layout>
                <c:manualLayout>
                  <c:x val="-1.3308981159745038E-16"/>
                  <c:y val="2.776503695373382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13-4F2C-A405-9F29726C7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K-means</c:v>
                </c:pt>
                <c:pt idx="1">
                  <c:v>DBSCAN</c:v>
                </c:pt>
                <c:pt idx="2">
                  <c:v>Mean-shift</c:v>
                </c:pt>
                <c:pt idx="3">
                  <c:v>Gaussian</c:v>
                </c:pt>
              </c:strCache>
            </c:strRef>
          </c:cat>
          <c:val>
            <c:numRef>
              <c:f>Sheet1!$C$2:$C$5</c:f>
              <c:numCache>
                <c:formatCode>0.00</c:formatCode>
                <c:ptCount val="4"/>
                <c:pt idx="0">
                  <c:v>0.8</c:v>
                </c:pt>
                <c:pt idx="1">
                  <c:v>0.6</c:v>
                </c:pt>
                <c:pt idx="2">
                  <c:v>0.74285714285714288</c:v>
                </c:pt>
                <c:pt idx="3">
                  <c:v>0.8571428571428571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13-4F2C-A405-9F29726C75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9696872"/>
        <c:axId val="519698840"/>
      </c:barChart>
      <c:catAx>
        <c:axId val="51969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698840"/>
        <c:crosses val="autoZero"/>
        <c:auto val="1"/>
        <c:lblAlgn val="ctr"/>
        <c:lblOffset val="100"/>
        <c:noMultiLvlLbl val="0"/>
      </c:catAx>
      <c:valAx>
        <c:axId val="51969884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+mn-ea"/>
                <a:cs typeface="+mn-cs"/>
              </a:defRPr>
            </a:pPr>
            <a:endParaRPr lang="en-US"/>
          </a:p>
        </c:txPr>
        <c:crossAx val="519696872"/>
        <c:crosses val="autoZero"/>
        <c:crossBetween val="between"/>
        <c:majorUnit val="0.1"/>
        <c:minorUnit val="0.1"/>
      </c:valAx>
      <c:spPr>
        <a:noFill/>
        <a:ln>
          <a:solidFill>
            <a:schemeClr val="bg2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0445632136273348"/>
          <c:y val="0.13853935623478494"/>
          <c:w val="0.76531574660245505"/>
          <c:h val="0.11363639344850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7T06:37:11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3250 137,'-389'0,"365"1,1 2,-22 4,-26 3,63-9,-1 0,0 1,1 0,-4 2,4-1,0-1,0 0,-1 0,-7 0,-21 1,-21 5,10 0,-1-4,28-3,-1 2,-12 2,-9 4,-35 2,20-1,53-10,-1 1,1 0,-1 1,1-1,0 1,-3 2,-19 5,7-5,-1 2,1-2,-1-1,0 0,-8-2,-64 9,60-9,0 1,-6 3,-53 5,70-8,-1-2,-8 0,-36 0,33 6,22-4,0 0,1-1,-2-1,-139 0,148 0,0 1,0 0,-1 0,1 0,0 0,0 0,0 1,0 0,-1 0,1 0,-1 0,0-1,0 0,-4 1,-72 9,6 1,21-3,29-5,10-2,1 0,-14 0,8-1,1 1,-1 1,-1 1,-28 4,43-7,-1 1,1-1,0 1,0 1,0-1,-3 3,-25 9,-79 11,58-14,-14 6,61-15,-18 5,0 1,0 2,1 1,0 0,-1 3,22-12,-12 8,0 0,1 0,1 2,-10 8,20-16,-1 0,0 0,0-1,-4 3,5-5,1 1,-1 0,1 0,0 1,0-1,0 1,0-1,1 1,-1 0,1 0,-1 0,1 1,-5 8,0-1,-1 0,-2 1,-16 23,17-20,1 1,0 0,1 0,1 1,1 0,0 0,-1 9,0 13,2-14,-5 16,-1-15,8-21,0 0,0 0,0 0,1 0,0 0,0 0,-1 5,-2 57,-1 41,5 198,1-300,0 1,0-1,0 0,1 1,0-1,1 3,5 14,23 78,-15-50,1 7,-9-37,-6-17,0 0,0 0,-1 0,0 0,1 3,0 5,2 9,-1 1,-1 0,-1 6,0-16,0 0,2 11,2 23,-4-23,0 0,1 0,2 4,1 10,-5-26,1 0,1-1,3 11,-5-19,11 35,-2 0,0 6,-6-26,2 0,-1-1,5 9,-3-8,0-1,-2 1,2 8,-2 1,1 0,2 0,1-1,6 13,21 26,-22-40,-8-16,0 1,0 1,-1-1,2 8,-4-13,0 1,0 0,1-1,0 0,-1 0,2 1,-1-2,0 1,2 1,17 22,-3 2,1-1,4 1,-16-18,11 13,2 0,0-2,1 0,1-1,10 6,-18-15,0 0,-1 1,0 2,10 10,-21-23,0 1,0-1,1 0,-1 0,4 1,-4-1,1 0,-1 0,0 0,0 0,1 0,0 2,4 4,0-1,0 0,1 0,0-1,1 0,7 4,-12-7,0 0,0 0,0 1,-1 0,0 0,3 4,-2-3,0-1,0 1,0 0,5 2,73 51,-46-31,-23-15,1-2,7 4,-12-7,0 0,-1 0,0 1,0 0,0 1,28 24,-1-1,-28-24,1 0,0 0,0-1,1-1,-1 1,2-1,127 67,-117-62,0 1,-2 1,1 1,-6-3,0-1,1-1,0-1,1 0,0 0,6 1,-2-2,18 9,-22-9,0 0,0-1,11 2,-10-3,-1 1,1 0,-1 1,8 6,-6-4,0-1,0-1,15 5,52 14,-41-12,0-2,15 1,-18-4,-1 2,5 3,32 8,-13-8,-41-10,0 1,0 1,-1 1,11 6,-14-6,0-1,1 0,-1-2,18 2,25 7,-41-9,0-1,20 0,5 1,72 5,-75-5,0-2,40-3,-16-1,829 2,-873-1,18-3,-19 1,21 1,-18 1,-1-2,1 0,16-6,-13 4,0 0,19 0,-35 4,0-1,0-1,0 1,-1-2,1 0,3-1,-1 1,1 1,3-1,74-16,-42 12,-29 4,0 0,0 2,6 0,-15 2,0-2,0 1,-1-2,1 1,-1-1,0-1,9-4,-5 3,1 1,0 0,0 2,0-1,2 2,25-4,-4-2,0 3,25 0,34-1,5 0,-66 5,1-3,8-1,-26 2,0 1,3 1,-9 1,1-2,0 1,-1-2,13-2,-16 2,2 0,-1 1,0 1,0 0,9 1,-6 0,0-1,0 0,6-2,12-7,-27 6,1 1,-1 0,1 1,4-1,38 0,-31 2,-1-1,16-3,66-6,26-3,-59 10,-42 2,22-3,25-4,4 3,-50 3,57-7,-75 8,-1 0,0 0,0 0,0-1,0 0,1-1,0 1,0 0,0 0,0 0,4 0,16 1,23 1,-30 1,0-1,0-1,0-1,3-1,3-1,0 2,0 1,0 1,9 1,19 1,-17-2,-14 1,1-1,-1-1,0-1,5-2,-11 1,1 1,-1 1,18 1,-16 0,-1 0,0-1,12-3,155-27,-167 28,-11 3,0-1,0-1,0 0,-1 0,3 0,6-3,0 0,1 1,0 1,-1 1,1 0,0 1,3 1,4-1,6-2,24-6,-8 1,-31 5,0-1,0 0,3-2,18-5,-31 10,0-1,1 0,-1 0,-1 0,1-1,0 1,0-1,-1 0,0 0,1 0,-1 0,0 0,-1-1,1 0,0 1,-1-1,1-2,5-10,-1-1,0 0,2-12,-7 24,5-28,-6 26,1-1,-1 1,1-1,1 1,4-10,-1 0,-1-1,-1 0,0 0,-1 0,-1 0,-1-1,0-4,-2-322,1 205,-5 73,-1 2,6 54,-1-1,0 1,-1-1,0 1,-4-11,0-7,0-1,3 0,0 0,2 0,2-21,-1 22,-1 11,-1 0,0-3,-1 3,1 1,1-6,-4-42,2 41,1-18,2 35,-1 0,0 1,-1-1,1 0,-1 1,-1-3,0 2,1-1,0 1,0-1,0-6,2 8,-1 1,0 0,-1 0,0-1,-1-4,0 5,1-1,1 1,-1-1,1 0,0-1,-1-45,2 34,-1 0,-1 0,0-2,-2-11,2-1,1 1,2-27,0-1,-1 26,-1 16,0 1,2 0,1-8,8-9,-8 27,0-1,0 0,0 0,0-4,6-83,-1 39,-3-2,-2-7,-1 39,1-1,3-15,-3 19,-1 0,-1-6,0 9,1 0,0 0,3-8,-1-1,0-1,-2 1,-2-1,0-1,0-26,2 11,-1-34,0 69,-1 0,-1 0,0 0,0 1,-1-1,-2-5,2 10,1-1,-1 1,-1 0,1 0,-1 0,0 0,0 1,-4-4,-7-5,0 1,-3 0,5 3,1-1,0 0,-6-6,7 4,-2 0,1 1,-2 0,-2-1,6 4,0 0,0-1,-1-2,2 2,0 1,-1 0,-3-3,-110-69,115 76,1 0,0 1,-1 0,0 0,-6-1,5 2,1-1,0 0,0 0,0 0,-2-3,-5-2,-1 1,0 0,0 1,-14-4,-8-2,31 9,-22-7,-17-4,9 2,28 8,0 1,0 0,-10-1,-66-10,-1 5,-85 2,152 7,-60 0,-43-7,72 4,-20 2,30 1,-1-2,-25-4,11-1,0 4,-42 2,-13-1,45-3,24 2,-8 1,-7 1,-47-6,49 3,0 3,-18 2,-6 1,-1001-2,1065 0,0 2,-10 1,9 0,1-2,-9 1,-7-1,-1 2,-14 3,8 4,26-7,1 0,-1-1,-2 1,0-2,-26 4,-38-1,64-4,-1 2,-9 1,-21 2,-10 0,33-2,1-2,-1 0,-13-1,14-1,0 1,0 1,0 0,-12 4,-56 6,-8 1,48-1,30-7,1 0,-14 0,18-2,1 0,-12 4,-11 2,25-7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7T06:37:50.6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1401 18,'-6'1,"0"-1,-1 1,1 0,0 0,0 1,0 0,0 0,0 0,-6 4,1-1,-16 5,-1-1,0-1,0-2,-6 0,-9 2,-12 6,11-3,20-5,1 1,-15 7,18-7,0-1,-11 2,11-2,-1-1,-8 6,7-3,16-6,0 0,1 0,-1 0,1 1,0 0,-4 3,2-1,-1-1,1 0,-1 0,0 0,-3 0,1-1,1 1,0 1,-9 4,5 0,-1 0,1 0,0 1,0 1,-2 3,10-9,0-1,-1 0,1 0,-1 0,-2 0,1 0,1 0,-1 0,1 1,-2 1,-17 16,17-16,1 1,-1 0,1 0,1 1,-5 4,-5 10,0-2,-14 13,12-14,-3 8,16-20,0 0,-1 0,0-1,-4 4,2-2,0 0,1 0,0 0,0 2,2-3,-1 0,1 0,-1 0,-1-1,1 0,-6 3,8-6,0 0,0 0,0 1,0 0,0 0,0 0,1 0,0 1,0-1,-1 4,-39 55,18-29,19-21,-1-1,1 1,1 1,1-1,-3 10,-14 77,17-74,3-17,-1 0,0-1,0 1,-3 5,2-7,2 1,-1-1,1 0,0 0,0 1,1-1,0 0,0 1,0 3,-1 0,1 0,-2 1,-6 40,3 1,2 0,3 13,-1 4,0-6,3 11,3-36,-3-25,0 1,-1 10,-1-18,0 0,0 0,1 0,0 1,0-1,0 0,1 0,0 0,2 4,-1-2,0 0,-1 0,-1 0,1 0,-1 9,2 8,9 82,-9-45,-2-42,0 0,2 12,3 28,-6-44,1-1,1 1,4 14,13 62,-7-34,-3-28,-7-24,1 1,-1-1,-1 1,1 0,-1 5,0 25,0-14,0 1,1-1,4 17,-2-21,-1 0,-2 0,0 2,0 3,4 21,-2-22,-1 22,-1-7,1 0,3 2,-3-26,3 28,-1 1,-3 3,-1 177,1-210,0 0,3 10,-2-9,0-1,-1 9,-1-17,0 0,0 0,1 0,-1-1,1 1,0 0,1 0,-1 0,1-1,1 1,0 1,4 8,-1 1,0 0,-2 0,1 0,0 16,11 33,-13-52,1 0,1-1,0 0,1 0,5 8,-5-9,-1 0,0 1,0-1,-1 1,3 12,-3-9,0 0,2-1,3 8,-5-16,0 0,0 0,1 0,0 0,0-1,19 26,-11-12,1-1,11 12,11 13,-29-34,0-1,1-1,1 1,-1-1,3 1,1 1,-1 0,6 7,-10-9,0-1,0-1,0 1,4 1,3 3,-1-1,-9-6,-1 0,1 0,0 0,0-1,0 1,1-1,-1 0,1-1,-1 1,1-1,-1 0,1 0,2 0,35 0,5-1,-19-2,0 3,0 0,20 4,-17-1,1-2,-1-1,26-3,3 1,315 1,-366 0,-1 0,1-1,-1 0,0 0,0-1,1 0,-1 0,0-1,6-3,-1 0,-1 1,1 1,0 0,0 1,0 0,7 0,11-3,16-4,30-12,-23 1,-42 16,1 0,10-1,-10 2,0 0,9-4,59-21,-80 28,4-1,0 0,0-1,-1 1,1-1,-1 0,0-1,1 1,2-2,0 0,0 0,0 1,0 0,1 1,1-1,16-7,-21 9,0 0,0 0,0-1,0 1,0-1,0 0,-1 0,1-1,-1 1,0 0,0-1,0-1,7-10,-6 9,0-1,0 1,1 0,0 0,0 0,0 1,1-1,0 1,2-1,-1-1,0 1,0-1,-1-1,1 0,14-17,-13 17,-1 0,-1-1,0 0,0 0,-1 0,0-1,0 0,-1 0,2-9,40-103,-31 93,-13 25,1 1,-1-1,0 0,0 0,-1 0,1 0,-1 0,0-1,0 0,0-5,2-10,0 0,0 0,2 0,3-5,11-47,-15 61,-1 0,0-1,-1-1,0 1,1 0,3-10,-1 6,-1 0,-1-1,-1 1,0-1,-1 0,0-12,-1 0,3 2,0 1,8-27,2-20,2-15,6-15,-15 74,-1 0,1-26,-3 11,3-108,-6-107,-1 246,-1 0,-1-1,0 1,0 0,-1 0,-1 1,-1-1,-1-2,-2-5,1-1,-1-7,0 0,6 19,0 0,1 1,0-2,-1-6,1-10,-2 0,-1 0,0 1,-2 0,-1 0,-10-21,8 22,2 1,-4-19,-4-13,1 15,-7-11,6 8,13 32,-1-1,-1 1,0 1,-5-10,1 6,2-1,-4-9,-1-3,6 14,2 0,-1 0,1-2,-13-35,-24-32,23 44,-6-22,-4-6,19 42,4 13,0 0,0 1,-3-5,1 2,0 1,2-1,-1 0,1-3,0 2,0 1,-1-1,-6-7,2 1,1 1,0-1,0-3,3 7,0 0,-1 0,-1 1,0 1,-8-11,-4-4,-5-8,24 34,-5-5,1 0,-1 1,0 0,-1 0,0 0,0 1,0 0,-3-1,-15-18,22 21,0 1,-1-1,1 1,-1 0,1 0,-1 0,0 0,0 1,-2-1,1 0,1 1,-1-1,1 0,0 0,-1 0,1-1,1 1,-1-1,0-1,-12-11,6 8,0 0,-1 1,0 1,-2-2,-18-10,18 9,2 0,-1-1,-4-6,3 3,-1 1,-3-2,-55-48,57 49,5 5,0 0,1-1,0 0,-5-8,10 13,0 0,0 0,0 1,-1-1,1 1,-1 0,0 0,0 0,-2 0,2 1,0-1,0 0,0 0,0 0,1 0,-1-1,1 0,0 0,0-1,0 0,0 0,0 0,0 0,-1 1,0 0,0 0,-1-1,0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7T09:14:39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486 1,'0'3,"-1"1,1-1,-1 0,1 0,-1 1,0-1,0 0,-1 0,1 0,-1 0,1 0,-1 0,-26 32,22-29,1 0,0 0,0 1,0 0,1 0,-2 4,-1 5,-1-1,-3 3,-8 17,10-14,1 1,1 0,1 1,-2 5,-7 16,8-26,4-9,-1-1,0 1,-2 3,2-4,0 1,1 0,0 0,0 0,1 0,-1 5,-6 25,-11 37,-35 92,50-149,1 0,1 3,-3 18,-9 44,13-60,1-1,0 1,3 10,-1-2,-2 17,-4-13,0 10,5 386,0-426,-1 0,0 0,0-1,0 1,-1-1,1 1,-1-1,-1 1,-1 3,-3 5,-4 17,1 1,-4 25,8-26,-2 26,-3 1,8-33,0-6,1 0,0 12,2-25,0-2,1 0,-1 0,-1 0,1 0,-1 0,0 0,1 0,-2 0,1 0,-1 2,-1 2,0 0,1 0,0 1,0-1,1 0,0 1,1-1,-1 1,2 4,-1-1,0-1,-1 1,0 0,-2 5,0 2,0 1,2-1,0 1,1-1,2 7,-1 21,-1 210,0-245,-1 0,-3 11,-1 23,4-1,0 3,4 24,-2-63,1 1,0 0,1-1,0 0,0 1,1-1,0-1,1 1,0 0,3 2,-5-5,-1-1,0 1,0-1,0 1,-1 0,1 0,8 28,0-9,-9-20,1 0,0 1,1-1,-1 0,1 0,0 0,0 0,0-1,1 1,3 2,-4-4,0 1,0-1,0 0,-1 1,1 0,-1 0,0-1,0 1,1 4,12 41,-6-14,-6-27,-2-4,0-1,1 1,-1 0,1-1,0 1,0-1,0 0,0 0,0 1,2 0,0 1,0 1,0 0,0 0,-1 0,0 1,0-1,-1 1,1 0,-2-1,1 1,0 2,0 3,2 0,4 10,-6-18,0 0,0 0,0 0,0 0,1-1,0 1,0-1,0 0,0 0,1 1,-1-2,0 0,0 1,0-1,0-1,0 1,0 0,1-1,-1 0,0 0,1 0,1 0,-3 0,1-1,-1 0,0 0,1-1,-1 1,1 0,-1-1,0 0,0 1,1-1,-1 0,0 0,0 0,0 0,0-1,0 1,1-1,21-18,0 0,1-4,-20 19,0 1,0 0,1 1,3-3,-5 4,0 0,-1 0,1 0,-1-1,0 1,0-1,0 0,0 0,-1 0,1 0,-1 0,2-3,-2 2,0 0,0 0,1 0,-1 1,1-1,0 1,-1 0,2-1,-1 1,0 1,1-1,-1 0,1 1,0 0,0 0,1-1,0 0,0-1,-1 1,1-1,-1 0,0 0,0-1,0 1,0-1,1-2,3-3,1 1,-1 1,2-1,7-4,20-20,-23 20,-7 7,-1-1,1 0,4-7,-9 11,0-1,0 1,0-1,-1 1,1-1,-1 0,0 1,0-1,-1 0,1 0,-1-1,1-46,-1 36,0 0,1-1,0 1,2-5,0-3,0-1,-2 1,-1 0,-2-15,1-14,1-346,1 387,0 1,0 0,1-2,3-27,-2 7,1 1,2 1,1-5,-7 34,14-43,-10 32,0-1,-1 1,2-13,6-35,-7 42,-1-1,0 0,-1-17,-1 14,1 1,1-3,1-13,1 1,-3 19,0 0,-1-8,-1-348,-11 278,12 58,0 18,-1 0,-1 0,-1 1,-2-14,-2 2,1-1,2 0,0-9,4-95,0 56,-1-272,0 339,1 1,1-1,1-1,2-21,-1 1,-1 3,0-25,-3 7,1 5,-3-5,2 45,0 0,-1 0,1 0,-1 0,0 1,0-1,0 0,0 1,-1-1,1 0,-1 1,1 0,-1-1,0 1,-1-2,-4-1,1 0,-1-1,0 2,-5-3,-22-17,29 20,-1 0,1 0,-1 1,0-1,1 1,-2 1,1-1,-5 0,-11-3,-22-2,-2-1,36 7,1 1,0 0,-1 0,-3 2,9-1,-6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7T09:14:45.7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75 907,'3'-3,"0"-1,0 1,-1-1,0 1,1-1,-1 0,-1 0,1 0,0 0,-1 0,0-3,2-8,0 0,-1-11,3-14,-4 28,0 0,0 0,-2-6,1 6,0 1,1-1,0-3,9-13,-8 23,0 0,-1 0,1 0,-1 0,0-3,6-74,-3 29,-3 38,-1 1,2-1,2-6,-2 5,0 1,-1 0,0-8,-1 4,2 0,0-1,0 6,0 0,-1 1,-1-1,0 0,-1-2,0 8,-1 0,1 0,-1 0,-1 1,1-1,-1 0,-1 1,1 0,-3-4,0 2,3 3,-1 0,1 1,-1-1,0 1,-1 0,1 0,-1 1,-1-1,6 5,0-1,-1 1,1 0,-1 0,1 0,0 0,-1 0,1 0,-1 0,1 0,-1 0,1 0,0 0,-1 0,1 0,-1 0,1 0,0 0,-1 0,1 0,-1 1,1-1,0 0,-1 0,1 1,0-1,-1 0,1 0,0 1,-1-1,1 0,0 1,0-1,-13 17,5-5,-4-2,8-7,1-1,-1 1,1 1,0-1,0 0,0 1,1 0,-1 0,2-3,-1 4,-1-1,0 1,0-1,-4 4,2-4</inkml:trace>
  <inkml:trace contextRef="#ctx0" brushRef="#br0" timeOffset="2283.886">96 22,'5'0,"0"-1,0 0,0 0,0 0,-1-1,1 1,0-2,1 1,0 0,0 0,0 1,4-1,13 0,1 2,3 0,3 1,-19-1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3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6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5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7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0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17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3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3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10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9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72B4B3-6AAF-4F07-B651-231C2A87BFAD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2A33ADD-14FC-4D0A-8F6F-6190DEDAE7B3}"/>
              </a:ext>
            </a:extLst>
          </p:cNvPr>
          <p:cNvGrpSpPr/>
          <p:nvPr userDrawn="1"/>
        </p:nvGrpSpPr>
        <p:grpSpPr>
          <a:xfrm>
            <a:off x="7871255" y="116187"/>
            <a:ext cx="944608" cy="79790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5674C5-AEA0-4563-AC2E-0778CD6646FF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F8745328-08DA-4FC8-B8D1-44044058A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439AA362-973E-4AEF-B95B-2CA2D188F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1FB5B7F4-6302-49BF-BF24-6C8838B64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236EEB6D-391E-4ED2-81CF-5E44C3357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59E288CF-0001-4999-A45F-123B9285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F0EEB060-7EE8-4C46-8D86-BF312437D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C16CABCC-D434-4F2D-A6A8-64E38BE9C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EC3044AF-C161-4515-AC01-481D959D2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BA085AA8-BA63-4A86-A61D-291046AA9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05BCC14F-9B61-409F-BD9B-54E78F36A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3211A92-1AF1-42EB-8589-8CC80ADA8418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AF4C1C20-256E-459D-943A-96EC169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6BA006D6-6DD6-4ABD-8A67-21D401A78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AA4E9DD3-2900-4045-87E9-48B7C7A6D3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EC89C8A-ED94-4E0D-B551-E72EFE6FF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05364902-34D2-4C40-8A2C-7092A31C9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11534428-690B-438D-8FE1-57B78EAC2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C4D5C0-DB14-4EDB-BE06-89BF522F81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93A2DC3C-F191-4A5F-AD90-0D0CE1358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4749CEE-7C8C-418E-8D99-98E4B9D04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65BF9DA-70AE-433A-8004-F46CF1B227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3677C87-E9E6-479D-AE40-33A73D19B18F}"/>
              </a:ext>
            </a:extLst>
          </p:cNvPr>
          <p:cNvSpPr/>
          <p:nvPr/>
        </p:nvSpPr>
        <p:spPr>
          <a:xfrm>
            <a:off x="0" y="1187448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66356EC-5C9F-47A7-AD3B-EAB724830848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DCB28E-44D4-437B-80BB-AFCD364E6DCE}"/>
              </a:ext>
            </a:extLst>
          </p:cNvPr>
          <p:cNvGrpSpPr/>
          <p:nvPr/>
        </p:nvGrpSpPr>
        <p:grpSpPr>
          <a:xfrm>
            <a:off x="4117320" y="1086634"/>
            <a:ext cx="882535" cy="769790"/>
            <a:chOff x="4675188" y="2882900"/>
            <a:chExt cx="360362" cy="314325"/>
          </a:xfrm>
          <a:solidFill>
            <a:schemeClr val="accent1"/>
          </a:solidFill>
        </p:grpSpPr>
        <p:sp>
          <p:nvSpPr>
            <p:cNvPr id="18" name="AutoShape 43">
              <a:extLst>
                <a:ext uri="{FF2B5EF4-FFF2-40B4-BE49-F238E27FC236}">
                  <a16:creationId xmlns:a16="http://schemas.microsoft.com/office/drawing/2014/main" id="{6B3DB1E4-7802-4BF2-82C2-3A7540026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44">
              <a:extLst>
                <a:ext uri="{FF2B5EF4-FFF2-40B4-BE49-F238E27FC236}">
                  <a16:creationId xmlns:a16="http://schemas.microsoft.com/office/drawing/2014/main" id="{70CB820D-A087-43CE-80D2-BB706D309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45">
              <a:extLst>
                <a:ext uri="{FF2B5EF4-FFF2-40B4-BE49-F238E27FC236}">
                  <a16:creationId xmlns:a16="http://schemas.microsoft.com/office/drawing/2014/main" id="{8034CFB6-C704-4A58-91A9-5DBC85AB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BA61C96-2B78-42C5-8BE0-845FD72CFC7F}"/>
              </a:ext>
            </a:extLst>
          </p:cNvPr>
          <p:cNvSpPr/>
          <p:nvPr/>
        </p:nvSpPr>
        <p:spPr bwMode="auto">
          <a:xfrm>
            <a:off x="1701427" y="2002576"/>
            <a:ext cx="57143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Clustering Methods </a:t>
            </a:r>
          </a:p>
          <a:p>
            <a:pPr algn="ctr"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 Three Phase Power Recognition 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60EC809-9BBB-42AD-96FC-9BFDA1833E47}"/>
              </a:ext>
            </a:extLst>
          </p:cNvPr>
          <p:cNvSpPr/>
          <p:nvPr/>
        </p:nvSpPr>
        <p:spPr>
          <a:xfrm>
            <a:off x="3104770" y="2797929"/>
            <a:ext cx="293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spc="300" dirty="0">
                <a:solidFill>
                  <a:schemeClr val="bg1"/>
                </a:solidFill>
                <a:latin typeface="+mj-ea"/>
                <a:ea typeface="+mj-ea"/>
              </a:rPr>
              <a:t>Project Demonstration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48D800-5398-4DFD-902B-7130DC3752BF}"/>
              </a:ext>
            </a:extLst>
          </p:cNvPr>
          <p:cNvCxnSpPr>
            <a:cxnSpLocks/>
          </p:cNvCxnSpPr>
          <p:nvPr/>
        </p:nvCxnSpPr>
        <p:spPr>
          <a:xfrm>
            <a:off x="4170702" y="3198663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53CE6F7-FA60-4287-ABC2-72B8A3B0375C}"/>
              </a:ext>
            </a:extLst>
          </p:cNvPr>
          <p:cNvSpPr/>
          <p:nvPr/>
        </p:nvSpPr>
        <p:spPr>
          <a:xfrm>
            <a:off x="3286069" y="3299478"/>
            <a:ext cx="2571860" cy="6565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Name: Kaige Zhang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Supervisor: Richard Bean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386614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Experiment Result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Performance of four clustering algorithm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44845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b="1" dirty="0"/>
              <a:t>Two datasets named as t1 and t2, both have 35 valid Ids for households.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The chart shows the accuracy of the result of running the algorithm on both datasets with 10-minute slices data from February, by comparing to the ground truth. 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10-minute data within February has good integrity for both datasets.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10-minute data within a month is large enough to have the convincing result.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It can be observed that the Gaussian Mixture clustering algorithm has the highest accuracy on both data files.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The same result for other aggregate levels of datasets. Sometimes, K-means has the same accuracy as Gaussian but never higher than Gaussian.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endParaRPr lang="en-US" sz="1200" b="1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4C17F19B-8933-4CD9-B2C9-2BDF4EB73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39105"/>
              </p:ext>
            </p:extLst>
          </p:nvPr>
        </p:nvGraphicFramePr>
        <p:xfrm>
          <a:off x="5384156" y="1401551"/>
          <a:ext cx="3498850" cy="2287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04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Experiment Result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Heatmap – Gaussian Clustering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Comparing the heatmap of the dissimilarity matrix with reordered Ids by the result of Gaussian Clustering to the heatmap of the dissimilarity matrix with ordered Ids by the ground truth.</a:t>
            </a:r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dirty="0"/>
              <a:t>It can be observed that</a:t>
            </a:r>
          </a:p>
          <a:p>
            <a:r>
              <a:rPr lang="en-US" sz="1200" dirty="0"/>
              <a:t>	There are three clusters in the heatmap. </a:t>
            </a:r>
          </a:p>
          <a:p>
            <a:r>
              <a:rPr lang="en-US" sz="1200" dirty="0"/>
              <a:t>	Different clusters are clustered based on the value 	of dissimilarity. </a:t>
            </a:r>
          </a:p>
          <a:p>
            <a:r>
              <a:rPr lang="en-US" sz="1200" dirty="0"/>
              <a:t>	Some differences between the heatmap of the 	ground truth and the Gaussian clustering result.</a:t>
            </a:r>
            <a:endParaRPr lang="en-US" sz="1200" b="1" dirty="0"/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endParaRPr lang="en-US" sz="1200" b="1" dirty="0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38222073-CE90-4173-B9FB-ADCF0F2A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63" y="68207"/>
            <a:ext cx="2765018" cy="1943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B94F3E-4CBB-4C02-9173-93997AF1678A}"/>
              </a:ext>
            </a:extLst>
          </p:cNvPr>
          <p:cNvSpPr txBox="1"/>
          <p:nvPr/>
        </p:nvSpPr>
        <p:spPr>
          <a:xfrm>
            <a:off x="5866725" y="2011330"/>
            <a:ext cx="280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Heatmap of dissimilarity matrix ordered by the ground truth.</a:t>
            </a:r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FBDF7B89-39BF-451F-AFA8-F77FAB2A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63" y="2411440"/>
            <a:ext cx="2789112" cy="19820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5B86B6-776A-4BD6-BB08-AEBB355FAA38}"/>
              </a:ext>
            </a:extLst>
          </p:cNvPr>
          <p:cNvSpPr txBox="1"/>
          <p:nvPr/>
        </p:nvSpPr>
        <p:spPr>
          <a:xfrm>
            <a:off x="5866725" y="4393454"/>
            <a:ext cx="280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Reordered the heatmap of dissimilarity matrix by the result of clustering</a:t>
            </a:r>
          </a:p>
        </p:txBody>
      </p:sp>
    </p:spTree>
    <p:extLst>
      <p:ext uri="{BB962C8B-B14F-4D97-AF65-F5344CB8AC3E}">
        <p14:creationId xmlns:p14="http://schemas.microsoft.com/office/powerpoint/2010/main" val="33680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Experiment Result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Phase Recognition Visualization – Gaussian Clustering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Phase recognition visualization on different days for different files.</a:t>
            </a:r>
            <a:endParaRPr lang="en-US" sz="1200" b="1" dirty="0"/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dirty="0"/>
              <a:t>Each solid line represents one different Id and each color represents one different phase.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Each dot line represents the median of one different phase.</a:t>
            </a:r>
          </a:p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It can be observed that two Ids within a recognized phase have the same line pattern.</a:t>
            </a:r>
          </a:p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It can be observed that three phases have different line patterns with each other just like what happens in the real word.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94F3E-4CBB-4C02-9173-93997AF1678A}"/>
              </a:ext>
            </a:extLst>
          </p:cNvPr>
          <p:cNvSpPr txBox="1"/>
          <p:nvPr/>
        </p:nvSpPr>
        <p:spPr>
          <a:xfrm>
            <a:off x="5807493" y="1884331"/>
            <a:ext cx="2807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/>
              </a:rPr>
              <a:t>Phase recognition visualization for t1 dataset</a:t>
            </a:r>
            <a:endParaRPr 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5B86B6-776A-4BD6-BB08-AEBB355FAA38}"/>
              </a:ext>
            </a:extLst>
          </p:cNvPr>
          <p:cNvSpPr txBox="1"/>
          <p:nvPr/>
        </p:nvSpPr>
        <p:spPr>
          <a:xfrm>
            <a:off x="5807493" y="3875648"/>
            <a:ext cx="2807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/>
              </a:rPr>
              <a:t>Phase recognition visualization for t2 dataset</a:t>
            </a:r>
            <a:endParaRPr lang="en-US" sz="1000" dirty="0"/>
          </a:p>
        </p:txBody>
      </p:sp>
      <p:pic>
        <p:nvPicPr>
          <p:cNvPr id="9" name="图片 8" descr="地图上有字&#10;&#10;描述已自动生成">
            <a:extLst>
              <a:ext uri="{FF2B5EF4-FFF2-40B4-BE49-F238E27FC236}">
                <a16:creationId xmlns:a16="http://schemas.microsoft.com/office/drawing/2014/main" id="{D6A41386-6828-494F-A651-73EF304E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1" y="193338"/>
            <a:ext cx="4066189" cy="1690993"/>
          </a:xfrm>
          <a:prstGeom prst="rect">
            <a:avLst/>
          </a:prstGeom>
        </p:spPr>
      </p:pic>
      <p:pic>
        <p:nvPicPr>
          <p:cNvPr id="10" name="图片 9" descr="白色的地图&#10;&#10;描述已自动生成">
            <a:extLst>
              <a:ext uri="{FF2B5EF4-FFF2-40B4-BE49-F238E27FC236}">
                <a16:creationId xmlns:a16="http://schemas.microsoft.com/office/drawing/2014/main" id="{32893600-6324-498B-A9F9-6BC462F2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32" y="2297182"/>
            <a:ext cx="4060828" cy="15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Conclusion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1647400" y="1908145"/>
            <a:ext cx="5926942" cy="193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u="sng" dirty="0"/>
              <a:t>Gaussian Mixture</a:t>
            </a:r>
            <a:r>
              <a:rPr lang="en-US" sz="1200" u="sng" dirty="0"/>
              <a:t> </a:t>
            </a:r>
            <a:r>
              <a:rPr lang="en-US" sz="1200" dirty="0"/>
              <a:t>clustering algorithm has the best performance using a </a:t>
            </a:r>
            <a:r>
              <a:rPr lang="en-US" sz="1200" b="1" u="sng" dirty="0"/>
              <a:t>dissimilarity matrix</a:t>
            </a:r>
            <a:r>
              <a:rPr lang="en-US" sz="1200" dirty="0"/>
              <a:t> generated by </a:t>
            </a:r>
            <a:r>
              <a:rPr lang="en-US" sz="1200" b="1" u="sng" dirty="0"/>
              <a:t>correlation coefficient</a:t>
            </a:r>
            <a:r>
              <a:rPr lang="en-US" sz="1200" dirty="0"/>
              <a:t> as the input for three phase power recognition of households by comparing to other three clustering algorithms include K-means, DBSCAN, Mean-shift.</a:t>
            </a:r>
          </a:p>
          <a:p>
            <a:endParaRPr lang="en-US" sz="1200" dirty="0"/>
          </a:p>
          <a:p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pPr marL="171450" indent="-171450">
              <a:buFontTx/>
              <a:buChar char="-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273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4DF8F71-137E-4746-8898-47D03A0A8FC7}"/>
              </a:ext>
            </a:extLst>
          </p:cNvPr>
          <p:cNvSpPr/>
          <p:nvPr/>
        </p:nvSpPr>
        <p:spPr>
          <a:xfrm>
            <a:off x="210457" y="701839"/>
            <a:ext cx="8723086" cy="3409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8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>
            <a:extLst>
              <a:ext uri="{FF2B5EF4-FFF2-40B4-BE49-F238E27FC236}">
                <a16:creationId xmlns:a16="http://schemas.microsoft.com/office/drawing/2014/main" id="{E461096D-7290-44C1-AC8D-83639D450359}"/>
              </a:ext>
            </a:extLst>
          </p:cNvPr>
          <p:cNvSpPr txBox="1"/>
          <p:nvPr/>
        </p:nvSpPr>
        <p:spPr>
          <a:xfrm>
            <a:off x="3597495" y="1800213"/>
            <a:ext cx="1512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n w="6350">
                  <a:noFill/>
                </a:ln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THANK YOU</a:t>
            </a:r>
            <a:endParaRPr lang="zh-CN" altLang="en-US" sz="2800" dirty="0">
              <a:ln w="6350">
                <a:noFill/>
              </a:ln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2">
            <a:extLst>
              <a:ext uri="{FF2B5EF4-FFF2-40B4-BE49-F238E27FC236}">
                <a16:creationId xmlns:a16="http://schemas.microsoft.com/office/drawing/2014/main" id="{A5707E38-081B-4E72-8C57-58D5A6FF29E9}"/>
              </a:ext>
            </a:extLst>
          </p:cNvPr>
          <p:cNvSpPr/>
          <p:nvPr/>
        </p:nvSpPr>
        <p:spPr>
          <a:xfrm>
            <a:off x="3896174" y="1604626"/>
            <a:ext cx="1351651" cy="11978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B9B89049-4C5A-4500-A9C0-593827BB6009}"/>
              </a:ext>
            </a:extLst>
          </p:cNvPr>
          <p:cNvSpPr/>
          <p:nvPr/>
        </p:nvSpPr>
        <p:spPr bwMode="auto">
          <a:xfrm>
            <a:off x="4193529" y="2018863"/>
            <a:ext cx="7569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Q&amp;A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地图上有字&#10;&#10;描述已自动生成">
            <a:extLst>
              <a:ext uri="{FF2B5EF4-FFF2-40B4-BE49-F238E27FC236}">
                <a16:creationId xmlns:a16="http://schemas.microsoft.com/office/drawing/2014/main" id="{9E5CB60C-6A56-4FF4-8795-5E1ED257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5" y="470990"/>
            <a:ext cx="6968222" cy="2897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905639-00CB-44D4-9F04-0471419D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03" y="3368842"/>
            <a:ext cx="43148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CB2540-7383-488C-90DE-B332C586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8" y="1054099"/>
            <a:ext cx="6981954" cy="27336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F98A88-D7C0-49B3-99CC-88E3D299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83" y="296343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F6289-5C35-4ED5-8220-857B449D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27" y="1081557"/>
            <a:ext cx="6432233" cy="2576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1ED9FE-A366-4051-A1DA-8BB14C94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883" y="283389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9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65D930-0FD5-48DD-AB08-D0367ABB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36251"/>
            <a:ext cx="6667500" cy="2685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82323C-C1D9-41EE-BE46-E4890C5A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83" y="321235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9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E6740-6CD7-6F42-9EFD-CE22DC0921A0}"/>
              </a:ext>
            </a:extLst>
          </p:cNvPr>
          <p:cNvSpPr/>
          <p:nvPr/>
        </p:nvSpPr>
        <p:spPr>
          <a:xfrm>
            <a:off x="303664" y="507277"/>
            <a:ext cx="2611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AU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able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C1775-2C30-3346-B4C5-A174F3793EB4}"/>
              </a:ext>
            </a:extLst>
          </p:cNvPr>
          <p:cNvSpPr txBox="1"/>
          <p:nvPr/>
        </p:nvSpPr>
        <p:spPr>
          <a:xfrm>
            <a:off x="437322" y="1057523"/>
            <a:ext cx="5120640" cy="244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/>
              <a:t>Background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/>
              <a:t>Goal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/>
              <a:t>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/>
              <a:t>Experiment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/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37F96A08-A071-4AC4-BFDD-5D100995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1684019"/>
            <a:ext cx="6308722" cy="25234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D9760B-ABE4-4CDA-9B72-D128B562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43" y="340285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65D930-0FD5-48DD-AB08-D0367ABB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36251"/>
            <a:ext cx="6667500" cy="2685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82323C-C1D9-41EE-BE46-E4890C5A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83" y="321235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65D930-0FD5-48DD-AB08-D0367ABB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36251"/>
            <a:ext cx="6667500" cy="2685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82323C-C1D9-41EE-BE46-E4890C5A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83" y="321235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文字&#10;&#10;描述已自动生成">
            <a:extLst>
              <a:ext uri="{FF2B5EF4-FFF2-40B4-BE49-F238E27FC236}">
                <a16:creationId xmlns:a16="http://schemas.microsoft.com/office/drawing/2014/main" id="{0E7D00F0-1B8E-4B54-BFB7-EBF7E2CA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73" y="1684020"/>
            <a:ext cx="5581370" cy="2363389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5B8B8655-09DB-41A7-AF48-BEF4E31E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43" y="316663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4254B9-DC86-4753-B1E8-94A31200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895369"/>
            <a:ext cx="5951220" cy="2400129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D1CCB47F-4C7D-4C1A-9C8C-D5027AC7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83" y="251131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0AE655-BF5D-453C-9E3C-7F10A1BD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637065"/>
            <a:ext cx="6324600" cy="2548041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32110B5-CE8C-4941-A1CE-2F831269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23" y="337237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073B2A-FEC8-49AA-8955-0949DEFF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995"/>
            <a:ext cx="9144000" cy="379551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D666DA52-3FB1-48DA-95D9-315A9831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63" y="340285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FA64BF-2187-4D1D-B4F5-DA1185EA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114"/>
            <a:ext cx="9144000" cy="3741271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69AD06F-5C29-4F79-9A21-34E7AD90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347" y="3299460"/>
            <a:ext cx="1874214" cy="6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AC3D96-0F6F-47D4-A653-738772EF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615440"/>
            <a:ext cx="6279315" cy="2536307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8E5C8E8-0EC0-4E04-B972-984011F1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203" y="335713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D72E38-C080-4F03-A492-EF877627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15" y="1417320"/>
            <a:ext cx="6070770" cy="2422888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B1C6E21-A820-4911-BC12-ED83B43E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43" y="305233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Background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Three-phase electric power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1" y="1456499"/>
            <a:ext cx="293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It is a type of polyphase system and it is used in Queensland power grid.</a:t>
            </a:r>
          </a:p>
          <a:p>
            <a:endParaRPr 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A09F7C-7C12-453B-A598-6A3EB251516F}"/>
              </a:ext>
            </a:extLst>
          </p:cNvPr>
          <p:cNvSpPr txBox="1"/>
          <p:nvPr/>
        </p:nvSpPr>
        <p:spPr>
          <a:xfrm>
            <a:off x="899590" y="2063919"/>
            <a:ext cx="2906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There are three active wires and one neutral wire.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Each active wire provides one different phase power.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One</a:t>
            </a:r>
            <a:r>
              <a:rPr lang="zh-CN" altLang="en-US" sz="1200" dirty="0"/>
              <a:t> </a:t>
            </a:r>
            <a:r>
              <a:rPr lang="en-US" altLang="zh-CN" sz="1200" dirty="0"/>
              <a:t>household will link to one active wire which means use one phase power in three-phase.</a:t>
            </a:r>
            <a:endParaRPr lang="en-US" sz="1200" dirty="0"/>
          </a:p>
        </p:txBody>
      </p:sp>
      <p:pic>
        <p:nvPicPr>
          <p:cNvPr id="6" name="图片 5" descr="图片包含 游戏机, 仪表&#10;&#10;描述已自动生成">
            <a:extLst>
              <a:ext uri="{FF2B5EF4-FFF2-40B4-BE49-F238E27FC236}">
                <a16:creationId xmlns:a16="http://schemas.microsoft.com/office/drawing/2014/main" id="{12468415-0514-4134-9687-908A7E05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90" y="3124202"/>
            <a:ext cx="2947416" cy="1490734"/>
          </a:xfrm>
          <a:prstGeom prst="rect">
            <a:avLst/>
          </a:prstGeom>
        </p:spPr>
      </p:pic>
      <p:pic>
        <p:nvPicPr>
          <p:cNvPr id="10" name="图片 9" descr="交通信号灯&#10;&#10;描述已自动生成">
            <a:extLst>
              <a:ext uri="{FF2B5EF4-FFF2-40B4-BE49-F238E27FC236}">
                <a16:creationId xmlns:a16="http://schemas.microsoft.com/office/drawing/2014/main" id="{817950BF-5D56-47F1-BEFD-602C8410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04" y="639659"/>
            <a:ext cx="1067986" cy="13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289296-F08F-4DDD-B2C8-29DE608B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91" y="1379220"/>
            <a:ext cx="6740217" cy="2735948"/>
          </a:xfrm>
          <a:prstGeom prst="rect">
            <a:avLst/>
          </a:prstGeom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1F4ED410-A4A1-4864-B1F2-0F71397E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63" y="323521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8F47FE-8072-47BF-BFCE-CC82796A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584959"/>
            <a:ext cx="5887553" cy="2335995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E0FE829D-DC4A-4D91-BBEF-FA4A3E36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83" y="318949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FAA685E2-8D5A-4FCE-99E4-9EF4E242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27" y="960120"/>
            <a:ext cx="7370269" cy="290703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AC0EA15-3C44-4DC1-87B3-971AADC9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03" y="3044718"/>
            <a:ext cx="1553397" cy="5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322F7E-ECBF-4BCE-8B6B-7F80C6D3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800100"/>
            <a:ext cx="8886825" cy="354330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D39E9CCD-B989-400A-B5CE-AE43A3B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803" y="3379998"/>
            <a:ext cx="1649917" cy="5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DA9F07-0EAE-463E-9B7A-9C737B1A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27" y="1413060"/>
            <a:ext cx="6439853" cy="2533147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8FD71E0-C77A-4B70-9706-D147CBF7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56" y="3136158"/>
            <a:ext cx="1649917" cy="5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507235-89E9-40DE-9CB6-D076B53A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57237"/>
            <a:ext cx="8943975" cy="3629025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ED99EA55-BFE1-4001-963B-D7EE593F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17" y="318950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00561C-CB6C-4D40-9172-AA8E9CB6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762000"/>
            <a:ext cx="8877300" cy="361950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5788281-DB71-4F37-BEA5-E18B945F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17" y="318950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8A9347-9D23-4C2E-B72D-FBFED532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790575"/>
            <a:ext cx="8877300" cy="356235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5D80154-96D0-40F0-BCFC-57CC9D22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17" y="318950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A0340A-2236-4A07-9C52-E20F3D01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823912"/>
            <a:ext cx="8848725" cy="3495675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2884E6F-CCFB-423C-BB4D-7E96CD0E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497" y="322760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62835B-70C4-4B15-9FD3-2D79539E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828675"/>
            <a:ext cx="8743950" cy="3486150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ED98705A-DCD8-4B5F-95B7-0A3669DE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7" y="324284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Background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Problem Identification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 different customer has different power consumption pattern, the pressure on the three phases of a transformer may constant to be imbalanced because of how the households are arranged to the different phases.</a:t>
            </a:r>
          </a:p>
          <a:p>
            <a:endParaRPr 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BBA45-DEE7-4592-B973-05546D74BF18}"/>
              </a:ext>
            </a:extLst>
          </p:cNvPr>
          <p:cNvSpPr txBox="1"/>
          <p:nvPr/>
        </p:nvSpPr>
        <p:spPr>
          <a:xfrm>
            <a:off x="899589" y="2472162"/>
            <a:ext cx="3987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Problems caused by imbalanced load:</a:t>
            </a:r>
          </a:p>
          <a:p>
            <a:pPr marL="514350" lvl="1" indent="-171450">
              <a:buFontTx/>
              <a:buChar char="-"/>
            </a:pPr>
            <a:r>
              <a:rPr lang="en-US" sz="1200" dirty="0"/>
              <a:t>The power loss is greater than for a perfectly balanced system.</a:t>
            </a:r>
          </a:p>
          <a:p>
            <a:pPr marL="514350" lvl="1" indent="-171450">
              <a:buFontTx/>
              <a:buChar char="-"/>
            </a:pPr>
            <a:r>
              <a:rPr lang="en-US" sz="1200" dirty="0"/>
              <a:t>Higher machine stress causes earlier machine failure.</a:t>
            </a:r>
          </a:p>
          <a:p>
            <a:pPr marL="514350" lvl="1" indent="-171450">
              <a:buFontTx/>
              <a:buChar char="-"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4" name="图片 3" descr="一些文字和图案&#10;&#10;描述已自动生成">
            <a:extLst>
              <a:ext uri="{FF2B5EF4-FFF2-40B4-BE49-F238E27FC236}">
                <a16:creationId xmlns:a16="http://schemas.microsoft.com/office/drawing/2014/main" id="{C735CD56-E7ED-48DA-80A6-CB365481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91" y="801912"/>
            <a:ext cx="2678354" cy="1977518"/>
          </a:xfrm>
          <a:prstGeom prst="rect">
            <a:avLst/>
          </a:prstGeom>
        </p:spPr>
      </p:pic>
      <p:pic>
        <p:nvPicPr>
          <p:cNvPr id="6" name="图片 5" descr="图片包含 室内, 桌子, 食物, 厨房&#10;&#10;描述已自动生成">
            <a:extLst>
              <a:ext uri="{FF2B5EF4-FFF2-40B4-BE49-F238E27FC236}">
                <a16:creationId xmlns:a16="http://schemas.microsoft.com/office/drawing/2014/main" id="{EECE7CFC-2E37-46D8-9D3D-25D8D10D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701" y="3435479"/>
            <a:ext cx="1879013" cy="12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738AF7-7660-4DCF-A7F8-35402171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5337"/>
            <a:ext cx="8991600" cy="3552825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9791B9A-1857-48F8-A011-2F332821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7" y="324284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D31253-1085-47EA-AAC3-EDE53548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776287"/>
            <a:ext cx="9058275" cy="3590925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8078EE8-B5D6-4377-A44C-B4049222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7" y="3242843"/>
            <a:ext cx="2311904" cy="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Background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Rebalance – Phase Identification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For balancing the pressure, the first step is to know which phase the household use.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BBA45-DEE7-4592-B973-05546D74BF18}"/>
              </a:ext>
            </a:extLst>
          </p:cNvPr>
          <p:cNvSpPr txBox="1"/>
          <p:nvPr/>
        </p:nvSpPr>
        <p:spPr>
          <a:xfrm>
            <a:off x="899589" y="2004902"/>
            <a:ext cx="3987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Data collected from the smart meter makes it possible to apply the clustering algorithms to do phase identification of the household. </a:t>
            </a:r>
          </a:p>
          <a:p>
            <a:pPr marL="514350" lvl="1" indent="-171450">
              <a:buFontTx/>
              <a:buChar char="-"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5" name="图片 4" descr="图片包含 白色, 侧面, 仪表, 躺&#10;&#10;描述已自动生成">
            <a:extLst>
              <a:ext uri="{FF2B5EF4-FFF2-40B4-BE49-F238E27FC236}">
                <a16:creationId xmlns:a16="http://schemas.microsoft.com/office/drawing/2014/main" id="{079C78C4-E438-47B6-BC34-5D9140ED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72" y="138908"/>
            <a:ext cx="1647352" cy="1868539"/>
          </a:xfrm>
          <a:prstGeom prst="rect">
            <a:avLst/>
          </a:prstGeom>
        </p:spPr>
      </p:pic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6EB4E4D1-21EB-4413-BA8D-7B23A002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74" y="2980772"/>
            <a:ext cx="7200900" cy="1228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D647D36-AB63-4B5E-B510-8CB09AB2E73C}"/>
                  </a:ext>
                </a:extLst>
              </p14:cNvPr>
              <p14:cNvContentPartPr/>
              <p14:nvPr/>
            </p14:nvContentPartPr>
            <p14:xfrm>
              <a:off x="1077311" y="2829853"/>
              <a:ext cx="2914200" cy="14979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D647D36-AB63-4B5E-B510-8CB09AB2E7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671" y="2821213"/>
                <a:ext cx="2931840" cy="15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C1BADC1-6E71-47DA-A40C-EC80D81AF36C}"/>
                  </a:ext>
                </a:extLst>
              </p14:cNvPr>
              <p14:cNvContentPartPr/>
              <p14:nvPr/>
            </p14:nvContentPartPr>
            <p14:xfrm>
              <a:off x="7586809" y="2775416"/>
              <a:ext cx="959760" cy="1551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C1BADC1-6E71-47DA-A40C-EC80D81AF3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8169" y="2766776"/>
                <a:ext cx="977400" cy="1568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286D706-FEEC-425C-B2DE-82F4229E7B3B}"/>
              </a:ext>
            </a:extLst>
          </p:cNvPr>
          <p:cNvSpPr txBox="1"/>
          <p:nvPr/>
        </p:nvSpPr>
        <p:spPr>
          <a:xfrm>
            <a:off x="1099097" y="4209497"/>
            <a:ext cx="41007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stored in Date, Hour, Minute, Sec, </a:t>
            </a:r>
            <a:r>
              <a:rPr lang="en-US" dirty="0" err="1"/>
              <a:t>GridVoltage</a:t>
            </a:r>
            <a:r>
              <a:rPr lang="en-US" dirty="0"/>
              <a:t> and Id columns are the main parameters used in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127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Goal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This project aims to test four different clustering algorithms with given data for phase identification and compare the performance of them to find which one has the best performance.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BBA45-DEE7-4592-B973-05546D74BF18}"/>
              </a:ext>
            </a:extLst>
          </p:cNvPr>
          <p:cNvSpPr txBox="1"/>
          <p:nvPr/>
        </p:nvSpPr>
        <p:spPr>
          <a:xfrm>
            <a:off x="899590" y="2730499"/>
            <a:ext cx="3987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 The selected clustering algorithms are: K-means, DBSCAN, Mean-shift and Gaussian.</a:t>
            </a:r>
          </a:p>
          <a:p>
            <a:pPr marL="514350" lvl="1" indent="-171450">
              <a:buFontTx/>
              <a:buChar char="-"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915B297C-8461-4804-A1B9-76A4A047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1" y="969930"/>
            <a:ext cx="4036390" cy="24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Methodology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Preprocessed dataset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Aggregate the dataset into different levels based on the Ids, Date, Minute and </a:t>
            </a:r>
            <a:r>
              <a:rPr lang="en-US" sz="1200" dirty="0" err="1"/>
              <a:t>GridVoltage</a:t>
            </a:r>
            <a:r>
              <a:rPr lang="en-US" sz="1200" dirty="0"/>
              <a:t>. For example, in Fig 1, average voltage at 10 minute slices within a month for each Id.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Chop all the values at one decimal place.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Other aggregate levels, for example:</a:t>
            </a:r>
          </a:p>
          <a:p>
            <a:r>
              <a:rPr lang="en-US" sz="1200" dirty="0"/>
              <a:t>	Average voltage at 10 minute slices within a day 	for each Id.</a:t>
            </a:r>
          </a:p>
          <a:p>
            <a:r>
              <a:rPr lang="en-US" sz="1200" dirty="0"/>
              <a:t>	Hourly average voltage within a month for each Id.</a:t>
            </a:r>
          </a:p>
          <a:p>
            <a:r>
              <a:rPr lang="en-US" sz="1200" dirty="0"/>
              <a:t>	…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95F1FB2-367D-4CD3-89D6-F7CF836F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12" y="3037638"/>
            <a:ext cx="3628639" cy="13592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3E498C5-0D85-4943-9501-652F7D140401}"/>
              </a:ext>
            </a:extLst>
          </p:cNvPr>
          <p:cNvSpPr txBox="1"/>
          <p:nvPr/>
        </p:nvSpPr>
        <p:spPr>
          <a:xfrm>
            <a:off x="6734142" y="4375294"/>
            <a:ext cx="91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Fig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B72A000-3588-476C-B1EB-7D10EC0E26F0}"/>
                  </a:ext>
                </a:extLst>
              </p14:cNvPr>
              <p14:cNvContentPartPr/>
              <p14:nvPr/>
            </p14:nvContentPartPr>
            <p14:xfrm>
              <a:off x="5300339" y="2877332"/>
              <a:ext cx="304920" cy="12952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B72A000-3588-476C-B1EB-7D10EC0E26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1339" y="2868692"/>
                <a:ext cx="322560" cy="13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F8A9BE7-5004-44C1-A01A-19F67D100526}"/>
                  </a:ext>
                </a:extLst>
              </p14:cNvPr>
              <p14:cNvContentPartPr/>
              <p14:nvPr/>
            </p14:nvContentPartPr>
            <p14:xfrm>
              <a:off x="5492579" y="2551172"/>
              <a:ext cx="102600" cy="326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F8A9BE7-5004-44C1-A01A-19F67D1005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3579" y="2542532"/>
                <a:ext cx="120240" cy="3441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901B9D2-5FBA-4F88-BBF4-FAF70FFDBAE8}"/>
              </a:ext>
            </a:extLst>
          </p:cNvPr>
          <p:cNvSpPr txBox="1"/>
          <p:nvPr/>
        </p:nvSpPr>
        <p:spPr>
          <a:xfrm>
            <a:off x="5201145" y="2102558"/>
            <a:ext cx="138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Household Identification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E9E5A9-DEE5-4F5C-AF54-0D505525107A}"/>
              </a:ext>
            </a:extLst>
          </p:cNvPr>
          <p:cNvSpPr txBox="1"/>
          <p:nvPr/>
        </p:nvSpPr>
        <p:spPr>
          <a:xfrm>
            <a:off x="6517413" y="2596707"/>
            <a:ext cx="226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voltage data ordered by time sequence – 10-minute slices</a:t>
            </a:r>
          </a:p>
        </p:txBody>
      </p:sp>
      <p:pic>
        <p:nvPicPr>
          <p:cNvPr id="22" name="图片 21" descr="图片包含 游戏机&#10;&#10;描述已自动生成">
            <a:extLst>
              <a:ext uri="{FF2B5EF4-FFF2-40B4-BE49-F238E27FC236}">
                <a16:creationId xmlns:a16="http://schemas.microsoft.com/office/drawing/2014/main" id="{9503C5B4-A723-42D2-A1C0-41C734134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18" y="422110"/>
            <a:ext cx="1922199" cy="192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Methodology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Preprocessed dataset </a:t>
            </a:r>
            <a:r>
              <a:rPr lang="en-US" altLang="zh-CN" sz="1600" b="1" dirty="0"/>
              <a:t>- Integrity</a:t>
            </a:r>
            <a:endParaRPr lang="en-US" sz="1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6045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Problems when preprocess the data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Data Integrity </a:t>
            </a:r>
          </a:p>
          <a:p>
            <a:r>
              <a:rPr lang="en-US" sz="1200" dirty="0"/>
              <a:t>	The records within some time slices are not exist.</a:t>
            </a:r>
          </a:p>
          <a:p>
            <a:r>
              <a:rPr lang="en-US" sz="1200" dirty="0"/>
              <a:t>	E.g. Records of </a:t>
            </a:r>
            <a:r>
              <a:rPr lang="en-US" sz="1200" dirty="0" err="1"/>
              <a:t>GridVotage</a:t>
            </a:r>
            <a:r>
              <a:rPr lang="en-US" sz="1200" dirty="0"/>
              <a:t> for Id 54 between 20:10:00 and 20:20:00 on 10/02/2019 	are not exist.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Ids Without ground truth</a:t>
            </a:r>
          </a:p>
          <a:p>
            <a:r>
              <a:rPr lang="en-US" sz="1200" dirty="0"/>
              <a:t>	Some Ids in the dataset do not have the ground truth makes it impossible to 	calculate the accuracy  after clustering.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BBA45-DEE7-4592-B973-05546D74BF18}"/>
              </a:ext>
            </a:extLst>
          </p:cNvPr>
          <p:cNvSpPr txBox="1"/>
          <p:nvPr/>
        </p:nvSpPr>
        <p:spPr>
          <a:xfrm>
            <a:off x="899590" y="3088947"/>
            <a:ext cx="6045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Solution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Preprocess the dataset to find the period of dataset with good integrity.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If an Id is missing a record in a certain time slices, delete the records of all the Ids in that time slices. No fake data like median voltage to fill in the missing slices.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Drop the Ids which do not have the ground truth, and all its records. (Invalid Id)</a:t>
            </a:r>
          </a:p>
          <a:p>
            <a:pPr lvl="1"/>
            <a:endParaRPr lang="en-US" sz="1200" dirty="0"/>
          </a:p>
          <a:p>
            <a:endParaRPr lang="en-US" sz="1200" dirty="0"/>
          </a:p>
        </p:txBody>
      </p:sp>
      <p:pic>
        <p:nvPicPr>
          <p:cNvPr id="4" name="图片 3" descr="图片包含 游戏机, 画&#10;&#10;描述已自动生成">
            <a:extLst>
              <a:ext uri="{FF2B5EF4-FFF2-40B4-BE49-F238E27FC236}">
                <a16:creationId xmlns:a16="http://schemas.microsoft.com/office/drawing/2014/main" id="{4E85EAEF-C3CE-4326-A1AA-351E2A8A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52" y="24651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329022" y="408827"/>
            <a:ext cx="6279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Methodology</a:t>
            </a:r>
            <a:endParaRPr lang="zh-CN" altLang="en-US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EFB138-1AD8-4700-8956-9CE42C2A0EFF}"/>
              </a:ext>
            </a:extLst>
          </p:cNvPr>
          <p:cNvSpPr txBox="1"/>
          <p:nvPr/>
        </p:nvSpPr>
        <p:spPr>
          <a:xfrm>
            <a:off x="329022" y="870492"/>
            <a:ext cx="4689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Correlation coefficient/Dissimilarity matrix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7AB90-EA68-4A32-AE6C-31821BA34E36}"/>
              </a:ext>
            </a:extLst>
          </p:cNvPr>
          <p:cNvSpPr txBox="1"/>
          <p:nvPr/>
        </p:nvSpPr>
        <p:spPr>
          <a:xfrm>
            <a:off x="899590" y="1456499"/>
            <a:ext cx="398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Correlation coefficient 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Pezeshki</a:t>
            </a:r>
            <a:r>
              <a:rPr lang="en-US" sz="1200" dirty="0"/>
              <a:t> and Wolfs found a correlation-based method for phase identification in a three-phase power distribution network in the past experiment and it has good performance.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In this project, the correlation coefficient between every Ids’ records will be calculated.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BBA45-DEE7-4592-B973-05546D74BF18}"/>
              </a:ext>
            </a:extLst>
          </p:cNvPr>
          <p:cNvSpPr txBox="1"/>
          <p:nvPr/>
        </p:nvSpPr>
        <p:spPr>
          <a:xfrm>
            <a:off x="899590" y="3142594"/>
            <a:ext cx="3987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Dissimilarity Matrix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The correlation coefficient between every Ids’ records will be used to generate dissimilarity matrix for the input of the clustering algorithms. </a:t>
            </a:r>
          </a:p>
          <a:p>
            <a:pPr lvl="1"/>
            <a:endParaRPr lang="en-US" sz="1200" dirty="0"/>
          </a:p>
          <a:p>
            <a:endParaRPr lang="en-US" sz="1200" dirty="0"/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3AA214E2-063C-43AF-9701-8E6AFE7C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747" y="790843"/>
            <a:ext cx="3528666" cy="1321831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9F04EA19-5867-4D41-BF2F-3DC055D8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644" y="2980998"/>
            <a:ext cx="1594311" cy="11204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33AF53D-D7E1-45E2-AE8A-CE1863C19B7E}"/>
              </a:ext>
            </a:extLst>
          </p:cNvPr>
          <p:cNvSpPr txBox="1"/>
          <p:nvPr/>
        </p:nvSpPr>
        <p:spPr>
          <a:xfrm>
            <a:off x="7330128" y="4092334"/>
            <a:ext cx="181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Heatmap of dissimilarity matrix ordered by the ground truth.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8FEC51-523F-449B-AE75-5DEF0DE5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09" y="2628324"/>
            <a:ext cx="2291896" cy="15143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21C455-D2B3-4068-AEC2-9156091A98B5}"/>
              </a:ext>
            </a:extLst>
          </p:cNvPr>
          <p:cNvSpPr txBox="1"/>
          <p:nvPr/>
        </p:nvSpPr>
        <p:spPr>
          <a:xfrm>
            <a:off x="4995709" y="4142696"/>
            <a:ext cx="193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Dissimilarity</a:t>
            </a:r>
            <a:r>
              <a:rPr lang="en-US" altLang="zh-CN" sz="1000" dirty="0"/>
              <a:t> Matrix</a:t>
            </a:r>
          </a:p>
          <a:p>
            <a:r>
              <a:rPr lang="en-US" sz="1000" dirty="0"/>
              <a:t>X, Y = Ids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3C660A-C6C7-46AB-86B4-05C328B8F712}"/>
              </a:ext>
            </a:extLst>
          </p:cNvPr>
          <p:cNvSpPr txBox="1"/>
          <p:nvPr/>
        </p:nvSpPr>
        <p:spPr>
          <a:xfrm>
            <a:off x="5161747" y="2088728"/>
            <a:ext cx="360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Preprocessed Dataset(For calculating correlation coefficient)</a:t>
            </a:r>
          </a:p>
        </p:txBody>
      </p:sp>
    </p:spTree>
    <p:extLst>
      <p:ext uri="{BB962C8B-B14F-4D97-AF65-F5344CB8AC3E}">
        <p14:creationId xmlns:p14="http://schemas.microsoft.com/office/powerpoint/2010/main" val="7252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854</Words>
  <Application>Microsoft Office PowerPoint</Application>
  <PresentationFormat>全屏显示(16:9)</PresentationFormat>
  <Paragraphs>131</Paragraphs>
  <Slides>41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Gill Sans</vt:lpstr>
      <vt:lpstr>Helvetica Neue</vt:lpstr>
      <vt:lpstr>微软雅黑</vt:lpstr>
      <vt:lpstr>Arial</vt:lpstr>
      <vt:lpstr>Calibri</vt:lpstr>
      <vt:lpstr>Calibri Light</vt:lpstr>
      <vt:lpstr>千图网海量PPT模板www.58pic.com​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凯歌 张</dc:creator>
  <cp:lastModifiedBy>凯歌 张</cp:lastModifiedBy>
  <cp:revision>12</cp:revision>
  <dcterms:created xsi:type="dcterms:W3CDTF">2019-11-02T10:17:09Z</dcterms:created>
  <dcterms:modified xsi:type="dcterms:W3CDTF">2019-11-02T19:54:10Z</dcterms:modified>
</cp:coreProperties>
</file>